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465" r:id="rId2"/>
    <p:sldId id="412" r:id="rId3"/>
    <p:sldId id="580" r:id="rId4"/>
    <p:sldId id="584" r:id="rId5"/>
    <p:sldId id="587" r:id="rId6"/>
    <p:sldId id="590" r:id="rId7"/>
    <p:sldId id="588" r:id="rId8"/>
    <p:sldId id="585" r:id="rId9"/>
    <p:sldId id="589" r:id="rId10"/>
    <p:sldId id="586" r:id="rId11"/>
    <p:sldId id="592" r:id="rId12"/>
    <p:sldId id="593" r:id="rId13"/>
    <p:sldId id="595" r:id="rId14"/>
    <p:sldId id="596" r:id="rId15"/>
    <p:sldId id="597" r:id="rId16"/>
    <p:sldId id="598" r:id="rId17"/>
    <p:sldId id="599" r:id="rId18"/>
    <p:sldId id="600" r:id="rId19"/>
    <p:sldId id="601" r:id="rId20"/>
    <p:sldId id="602" r:id="rId21"/>
    <p:sldId id="579" r:id="rId22"/>
  </p:sldIdLst>
  <p:sldSz cx="9144000" cy="5143500" type="screen16x9"/>
  <p:notesSz cx="7026275" cy="9312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62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4" orient="horz" pos="156" userDrawn="1">
          <p15:clr>
            <a:srgbClr val="A4A3A4"/>
          </p15:clr>
        </p15:guide>
        <p15:guide id="5" orient="horz" pos="756" userDrawn="1">
          <p15:clr>
            <a:srgbClr val="A4A3A4"/>
          </p15:clr>
        </p15:guide>
        <p15:guide id="6" orient="horz" pos="2772" userDrawn="1">
          <p15:clr>
            <a:srgbClr val="A4A3A4"/>
          </p15:clr>
        </p15:guide>
        <p15:guide id="7" pos="3288" userDrawn="1">
          <p15:clr>
            <a:srgbClr val="A4A3A4"/>
          </p15:clr>
        </p15:guide>
        <p15:guide id="8" pos="240" userDrawn="1">
          <p15:clr>
            <a:srgbClr val="A4A3A4"/>
          </p15:clr>
        </p15:guide>
        <p15:guide id="9" orient="horz" pos="420" userDrawn="1">
          <p15:clr>
            <a:srgbClr val="A4A3A4"/>
          </p15:clr>
        </p15:guide>
        <p15:guide id="10" pos="1416" userDrawn="1">
          <p15:clr>
            <a:srgbClr val="A4A3A4"/>
          </p15:clr>
        </p15:guide>
        <p15:guide id="11" pos="51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F885"/>
    <a:srgbClr val="414141"/>
    <a:srgbClr val="12F886"/>
    <a:srgbClr val="00F1FF"/>
    <a:srgbClr val="0E1E39"/>
    <a:srgbClr val="2D45A0"/>
    <a:srgbClr val="0046C9"/>
    <a:srgbClr val="19E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34" autoAdjust="0"/>
  </p:normalViewPr>
  <p:slideViewPr>
    <p:cSldViewPr snapToGrid="0" snapToObjects="1">
      <p:cViewPr varScale="1">
        <p:scale>
          <a:sx n="136" d="100"/>
          <a:sy n="136" d="100"/>
        </p:scale>
        <p:origin x="-104" y="-200"/>
      </p:cViewPr>
      <p:guideLst>
        <p:guide orient="horz" pos="2628"/>
        <p:guide orient="horz" pos="156"/>
        <p:guide orient="horz" pos="756"/>
        <p:guide orient="horz" pos="2772"/>
        <p:guide orient="horz" pos="420"/>
        <p:guide pos="2880"/>
        <p:guide pos="3288"/>
        <p:guide pos="240"/>
        <p:guide pos="1416"/>
        <p:guide pos="5112"/>
      </p:guideLst>
    </p:cSldViewPr>
  </p:slideViewPr>
  <p:outlineViewPr>
    <p:cViewPr>
      <p:scale>
        <a:sx n="33" d="100"/>
        <a:sy n="33" d="100"/>
      </p:scale>
      <p:origin x="0" y="155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8856E229-9040-EC40-A59A-796658082C7D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061F909F-BAD9-F54C-AA36-27A175AE8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22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6FE62AEF-3C01-B042-B6DD-96DDB63F0581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10300" cy="3492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23331"/>
            <a:ext cx="5621020" cy="4190524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5"/>
            <a:ext cx="3044719" cy="465614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A4FBA48B-A3D5-1A43-A155-C9BE09CF5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59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BA48B-A3D5-1A43-A155-C9BE09CF53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0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BA48B-A3D5-1A43-A155-C9BE09CF53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05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BA48B-A3D5-1A43-A155-C9BE09CF53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76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BA48B-A3D5-1A43-A155-C9BE09CF535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0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BA48B-A3D5-1A43-A155-C9BE09CF535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05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BA48B-A3D5-1A43-A155-C9BE09CF53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05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BA48B-A3D5-1A43-A155-C9BE09CF53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05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BA48B-A3D5-1A43-A155-C9BE09CF53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17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07395" y="1681256"/>
            <a:ext cx="7772400" cy="1376331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z="4800" i="1" dirty="0">
                <a:latin typeface="+mj-lt"/>
                <a:cs typeface="Calibri"/>
              </a:rPr>
              <a:t>THIS IS NOT CUSTOMER</a:t>
            </a:r>
            <a:br>
              <a:rPr lang="en-US" sz="4800" i="1" dirty="0">
                <a:latin typeface="+mj-lt"/>
                <a:cs typeface="Calibri"/>
              </a:rPr>
            </a:br>
            <a:r>
              <a:rPr lang="en-US" sz="4800" i="1" dirty="0">
                <a:latin typeface="+mj-lt"/>
                <a:cs typeface="Calibri"/>
              </a:rPr>
              <a:t>ACQUISITION AS USUAL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371600" y="3398798"/>
            <a:ext cx="6400800" cy="1003353"/>
          </a:xfrm>
        </p:spPr>
        <p:txBody>
          <a:bodyPr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sz="1800" dirty="0">
                <a:solidFill>
                  <a:schemeClr val="accent1"/>
                </a:solidFill>
              </a:rPr>
              <a:t>Presented to Prospect Name </a:t>
            </a:r>
            <a:r>
              <a:rPr lang="en-US" sz="1800" dirty="0">
                <a:solidFill>
                  <a:schemeClr val="bg2"/>
                </a:solidFill>
              </a:rPr>
              <a:t>•</a:t>
            </a:r>
            <a:r>
              <a:rPr lang="en-US" sz="1800" dirty="0">
                <a:solidFill>
                  <a:schemeClr val="accent1"/>
                </a:solidFill>
              </a:rPr>
              <a:t> July 28, 2016</a:t>
            </a:r>
          </a:p>
        </p:txBody>
      </p:sp>
      <p:pic>
        <p:nvPicPr>
          <p:cNvPr id="9" name="Picture 8" descr="Fluent_Logo_hor_rev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411" y="600763"/>
            <a:ext cx="1490889" cy="32781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 userDrawn="1"/>
        </p:nvSpPr>
        <p:spPr>
          <a:xfrm>
            <a:off x="3658172" y="1000528"/>
            <a:ext cx="1741080" cy="237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AUDIENCE ENGINE</a:t>
            </a:r>
          </a:p>
        </p:txBody>
      </p:sp>
    </p:spTree>
    <p:extLst>
      <p:ext uri="{BB962C8B-B14F-4D97-AF65-F5344CB8AC3E}">
        <p14:creationId xmlns:p14="http://schemas.microsoft.com/office/powerpoint/2010/main" val="112089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rgbClr val="D7D7D7"/>
                </a:solidFill>
              </a:defRPr>
            </a:lvl1pPr>
            <a:lvl2pPr>
              <a:defRPr sz="2000" b="0" i="0">
                <a:solidFill>
                  <a:srgbClr val="D7D7D7"/>
                </a:solidFill>
                <a:latin typeface="Calibri"/>
                <a:cs typeface="Calibri"/>
              </a:defRPr>
            </a:lvl2pPr>
            <a:lvl3pPr>
              <a:defRPr sz="1800" i="1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THE AGILE AUDIENCE ENGINE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2742" y="4588280"/>
            <a:ext cx="1603005" cy="273844"/>
          </a:xfrm>
        </p:spPr>
        <p:txBody>
          <a:bodyPr/>
          <a:lstStyle>
            <a:lvl1pPr>
              <a:defRPr sz="1000" b="0" i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defRPr>
            </a:lvl1pPr>
          </a:lstStyle>
          <a:p>
            <a:fld id="{B59C555E-B7CD-C24D-9900-B3C32FDD15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4" cy="19595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2D45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72" y="1379642"/>
            <a:ext cx="5945352" cy="1668365"/>
          </a:xfr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pic>
        <p:nvPicPr>
          <p:cNvPr id="7" name="Picture 6" descr="Fluent_Logo_hor_rev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5" cy="19595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AUDIENCE ENGINE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2742" y="4588280"/>
            <a:ext cx="1603005" cy="273844"/>
          </a:xfr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B59C555E-B7CD-C24D-9900-B3C32FDD1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4345" y="2986700"/>
            <a:ext cx="1462689" cy="70069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1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 b="0" i="0">
                <a:solidFill>
                  <a:schemeClr val="tx2"/>
                </a:solidFill>
                <a:latin typeface="Calibri"/>
                <a:cs typeface="Calibri"/>
              </a:defRPr>
            </a:lvl2pPr>
            <a:lvl3pPr>
              <a:defRPr sz="1800" i="1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2742" y="4588280"/>
            <a:ext cx="1603005" cy="273844"/>
          </a:xfr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B59C555E-B7CD-C24D-9900-B3C32FDD15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4" cy="19595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AUDIENCE ENGINE</a:t>
            </a:r>
          </a:p>
        </p:txBody>
      </p:sp>
    </p:spTree>
    <p:extLst>
      <p:ext uri="{BB962C8B-B14F-4D97-AF65-F5344CB8AC3E}">
        <p14:creationId xmlns:p14="http://schemas.microsoft.com/office/powerpoint/2010/main" val="2506931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735218" y="0"/>
            <a:ext cx="340878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03-iPhone-6-Plus-Flat-Mockup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653" y="93122"/>
            <a:ext cx="2644610" cy="4680254"/>
          </a:xfrm>
          <a:prstGeom prst="rect">
            <a:avLst/>
          </a:prstGeom>
        </p:spPr>
      </p:pic>
      <p:sp>
        <p:nvSpPr>
          <p:cNvPr id="11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548918" y="954491"/>
            <a:ext cx="1829960" cy="3109913"/>
          </a:xfrm>
        </p:spPr>
        <p:txBody>
          <a:bodyPr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Insert demo mockup</a:t>
            </a:r>
            <a:br>
              <a:rPr lang="en-US" dirty="0"/>
            </a:br>
            <a:r>
              <a:rPr lang="en-US" dirty="0"/>
              <a:t>(drag &amp; drop here)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110276" cy="857250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110276" cy="3394472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2pPr>
            <a:lvl3pPr>
              <a:defRPr sz="1800" i="1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2742" y="4588280"/>
            <a:ext cx="1603005" cy="273844"/>
          </a:xfr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B59C555E-B7CD-C24D-9900-B3C32FDD15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4" cy="19595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tx1"/>
                </a:solidFill>
                <a:latin typeface="Calibri"/>
                <a:cs typeface="Calibri"/>
              </a:rPr>
              <a:t>THE AGILE AUDIENCE ENGINE</a:t>
            </a:r>
          </a:p>
        </p:txBody>
      </p:sp>
    </p:spTree>
    <p:extLst>
      <p:ext uri="{BB962C8B-B14F-4D97-AF65-F5344CB8AC3E}">
        <p14:creationId xmlns:p14="http://schemas.microsoft.com/office/powerpoint/2010/main" val="92116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6683485" y="0"/>
            <a:ext cx="246051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5110276" cy="857250"/>
          </a:xfrm>
        </p:spPr>
        <p:txBody>
          <a:bodyPr>
            <a:normAutofit/>
          </a:bodyPr>
          <a:lstStyle>
            <a:lvl1pPr algn="l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2pPr>
            <a:lvl3pPr>
              <a:defRPr sz="1800" i="1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2742" y="4588280"/>
            <a:ext cx="1603005" cy="273844"/>
          </a:xfr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B59C555E-B7CD-C24D-9900-B3C32FDD15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4" cy="19595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tx1"/>
                </a:solidFill>
                <a:latin typeface="Calibri"/>
                <a:cs typeface="Calibri"/>
              </a:rPr>
              <a:t>THE AGILE AUDIENCE ENGINE</a:t>
            </a:r>
          </a:p>
        </p:txBody>
      </p:sp>
    </p:spTree>
    <p:extLst>
      <p:ext uri="{BB962C8B-B14F-4D97-AF65-F5344CB8AC3E}">
        <p14:creationId xmlns:p14="http://schemas.microsoft.com/office/powerpoint/2010/main" val="1301489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92359"/>
            <a:ext cx="7772400" cy="1102519"/>
          </a:xfrm>
        </p:spPr>
        <p:txBody>
          <a:bodyPr>
            <a:normAutofit/>
          </a:bodyPr>
          <a:lstStyle>
            <a:lvl1pPr algn="l">
              <a:defRPr sz="54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 descr="Fluent_Logo_hor_rev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39" y="3852161"/>
            <a:ext cx="1490889" cy="327816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 userDrawn="1"/>
        </p:nvSpPr>
        <p:spPr>
          <a:xfrm>
            <a:off x="685800" y="4251926"/>
            <a:ext cx="1741080" cy="237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ACQUISITION ENGINE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0E1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Fluent_Logo_hor_rev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5" cy="195951"/>
          </a:xfrm>
          <a:prstGeom prst="rect">
            <a:avLst/>
          </a:prstGeom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2742" y="4588280"/>
            <a:ext cx="1603005" cy="273844"/>
          </a:xfr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fld id="{B59C555E-B7CD-C24D-9900-B3C32FDD15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AUDIENCE</a:t>
            </a:r>
            <a:r>
              <a:rPr lang="en-US" sz="885" baseline="0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8008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C555E-B7CD-C24D-9900-B3C32FDD151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64" r:id="rId3"/>
    <p:sldLayoutId id="2147483663" r:id="rId4"/>
    <p:sldLayoutId id="2147483661" r:id="rId5"/>
    <p:sldLayoutId id="2147483662" r:id="rId6"/>
    <p:sldLayoutId id="2147483652" r:id="rId7"/>
    <p:sldLayoutId id="2147483666" r:id="rId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615" y="1681256"/>
            <a:ext cx="8264770" cy="1376331"/>
          </a:xfrm>
        </p:spPr>
        <p:txBody>
          <a:bodyPr>
            <a:noAutofit/>
          </a:bodyPr>
          <a:lstStyle/>
          <a:p>
            <a:r>
              <a:rPr lang="en-US" sz="4800" i="1" dirty="0" smtClean="0">
                <a:latin typeface="Calibri"/>
                <a:cs typeface="Calibri"/>
              </a:rPr>
              <a:t>Predicting a</a:t>
            </a:r>
            <a:br>
              <a:rPr lang="en-US" sz="4800" i="1" dirty="0" smtClean="0">
                <a:latin typeface="Calibri"/>
                <a:cs typeface="Calibri"/>
              </a:rPr>
            </a:br>
            <a:r>
              <a:rPr lang="en-US" sz="4800" i="1" dirty="0" smtClean="0">
                <a:latin typeface="Calibri"/>
                <a:cs typeface="Calibri"/>
              </a:rPr>
              <a:t>Buyer</a:t>
            </a:r>
            <a:endParaRPr lang="en-US" sz="4800" i="1" dirty="0">
              <a:latin typeface="Calibri"/>
              <a:cs typeface="Calibri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0" y="3398798"/>
            <a:ext cx="9144000" cy="363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accent1"/>
                </a:solidFill>
              </a:rPr>
              <a:t>[ </a:t>
            </a:r>
            <a:r>
              <a:rPr lang="en-US" sz="1600" dirty="0" smtClean="0">
                <a:solidFill>
                  <a:schemeClr val="accent1"/>
                </a:solidFill>
              </a:rPr>
              <a:t>DAT-NYC-45 </a:t>
            </a:r>
            <a:r>
              <a:rPr lang="en-US" sz="1600" dirty="0">
                <a:solidFill>
                  <a:schemeClr val="accent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1878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Outcome/Dependent Variable: Buyer</a:t>
            </a:r>
            <a:endParaRPr lang="en-US" dirty="0"/>
          </a:p>
        </p:txBody>
      </p:sp>
      <p:pic>
        <p:nvPicPr>
          <p:cNvPr id="5" name="Content Placeholder 4" descr="Unknown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66" r="-32666"/>
          <a:stretch>
            <a:fillRect/>
          </a:stretch>
        </p:blipFill>
        <p:spPr>
          <a:xfrm>
            <a:off x="167722" y="1200151"/>
            <a:ext cx="8229600" cy="339447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7082742" y="2194685"/>
            <a:ext cx="1314580" cy="1387362"/>
          </a:xfrm>
          <a:prstGeom prst="wedgeRoundRectCallout">
            <a:avLst>
              <a:gd name="adj1" fmla="val -76287"/>
              <a:gd name="adj2" fmla="val 45671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Imbalanced dataset; </a:t>
            </a:r>
            <a:r>
              <a:rPr lang="en-US" sz="1400" dirty="0" smtClean="0">
                <a:solidFill>
                  <a:schemeClr val="tx2"/>
                </a:solidFill>
              </a:rPr>
              <a:t>buyer class </a:t>
            </a:r>
            <a:r>
              <a:rPr lang="en-US" sz="1400" dirty="0">
                <a:solidFill>
                  <a:schemeClr val="tx2"/>
                </a:solidFill>
              </a:rPr>
              <a:t>1.5</a:t>
            </a:r>
            <a:r>
              <a:rPr lang="en-US" sz="1400" dirty="0" smtClean="0">
                <a:solidFill>
                  <a:schemeClr val="tx2"/>
                </a:solidFill>
              </a:rPr>
              <a:t>% of total</a:t>
            </a:r>
            <a:endParaRPr lang="en-US" sz="1400" dirty="0">
              <a:solidFill>
                <a:schemeClr val="tx2"/>
              </a:solidFill>
            </a:endParaRPr>
          </a:p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41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Feature</a:t>
            </a:r>
            <a:endParaRPr lang="en-US" dirty="0"/>
          </a:p>
        </p:txBody>
      </p:sp>
      <p:pic>
        <p:nvPicPr>
          <p:cNvPr id="6" name="Content Placeholder 5" descr="Unknown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170" r="-72170"/>
          <a:stretch>
            <a:fillRect/>
          </a:stretch>
        </p:blipFill>
        <p:spPr>
          <a:xfrm>
            <a:off x="-2297453" y="1063229"/>
            <a:ext cx="8229600" cy="3394472"/>
          </a:xfrm>
        </p:spPr>
      </p:pic>
      <p:pic>
        <p:nvPicPr>
          <p:cNvPr id="3" name="Picture 2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294" y="1063229"/>
            <a:ext cx="4222297" cy="339447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569080" y="397419"/>
            <a:ext cx="1314580" cy="1163224"/>
          </a:xfrm>
          <a:prstGeom prst="wedgeRoundRectCallout">
            <a:avLst>
              <a:gd name="adj1" fmla="val -74156"/>
              <a:gd name="adj2" fmla="val 192595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Large number of buyers seem to be within 20-40 age range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024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Content Placeholder 7" descr="Unknown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68" r="-71868"/>
          <a:stretch>
            <a:fillRect/>
          </a:stretch>
        </p:blipFill>
        <p:spPr>
          <a:xfrm>
            <a:off x="0" y="1200150"/>
            <a:ext cx="9143999" cy="3394075"/>
          </a:xfrm>
        </p:spPr>
      </p:pic>
    </p:spTree>
    <p:extLst>
      <p:ext uri="{BB962C8B-B14F-4D97-AF65-F5344CB8AC3E}">
        <p14:creationId xmlns:p14="http://schemas.microsoft.com/office/powerpoint/2010/main" val="286814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Gender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Unknown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52" r="-718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209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-18677"/>
            <a:ext cx="9144000" cy="51435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Fluent_Logo_hor_rev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5" cy="19595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AUDIENCE ENGINE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125" y="974389"/>
            <a:ext cx="7543734" cy="22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Problem Statement &amp; Background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Data Source and Features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Exploratory Data Analysis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4F885"/>
                </a:solidFill>
              </a:rPr>
              <a:t>Model Insights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829867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Forest: F1 Scores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Content Placeholder 9" descr="Unknown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37" r="-36437"/>
          <a:stretch>
            <a:fillRect/>
          </a:stretch>
        </p:blipFill>
        <p:spPr/>
      </p:pic>
      <p:sp>
        <p:nvSpPr>
          <p:cNvPr id="11" name="Cloud Callout 10"/>
          <p:cNvSpPr/>
          <p:nvPr/>
        </p:nvSpPr>
        <p:spPr>
          <a:xfrm>
            <a:off x="7082742" y="178673"/>
            <a:ext cx="1708110" cy="2042955"/>
          </a:xfrm>
          <a:prstGeom prst="cloudCallout">
            <a:avLst>
              <a:gd name="adj1" fmla="val -60193"/>
              <a:gd name="adj2" fmla="val 53357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Training data set mean F1 score= ~0.13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834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Forest: Feature Importance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16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Content Placeholder 5" descr="Unknown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71" r="-229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3858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Forest: Learning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17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Content Placeholder 4" descr="Unknown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74" r="-34974"/>
          <a:stretch>
            <a:fillRect/>
          </a:stretch>
        </p:blipFill>
        <p:spPr/>
      </p:pic>
      <p:sp>
        <p:nvSpPr>
          <p:cNvPr id="7" name="Cloud Callout 6"/>
          <p:cNvSpPr/>
          <p:nvPr/>
        </p:nvSpPr>
        <p:spPr>
          <a:xfrm>
            <a:off x="7082742" y="178673"/>
            <a:ext cx="1965546" cy="2042955"/>
          </a:xfrm>
          <a:prstGeom prst="cloudCallout">
            <a:avLst>
              <a:gd name="adj1" fmla="val -60193"/>
              <a:gd name="adj2" fmla="val 53357"/>
            </a:avLst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/>
                </a:solidFill>
              </a:rPr>
              <a:t>High bias; noise in the data; need better features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4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-18677"/>
            <a:ext cx="9144000" cy="51435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Fluent_Logo_hor_rev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5" cy="19595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AUDIENCE ENGINE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125" y="974389"/>
            <a:ext cx="7543734" cy="22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Problem Statement &amp; Background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Data Source and Features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Exploratory Data Analysis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Model Insights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4F885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822180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19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 score on the test data set ~98.5%.</a:t>
            </a:r>
          </a:p>
          <a:p>
            <a:r>
              <a:rPr lang="en-US" dirty="0" smtClean="0"/>
              <a:t>DID NOT BEAT DUMMY MODEL!</a:t>
            </a:r>
          </a:p>
          <a:p>
            <a:r>
              <a:rPr lang="en-US" dirty="0" smtClean="0"/>
              <a:t>Truly need to obtain </a:t>
            </a:r>
            <a:r>
              <a:rPr lang="en-US" dirty="0" smtClean="0"/>
              <a:t>better features</a:t>
            </a:r>
            <a:r>
              <a:rPr lang="en-US" dirty="0" smtClean="0"/>
              <a:t> </a:t>
            </a:r>
            <a:r>
              <a:rPr lang="en-US" dirty="0" smtClean="0"/>
              <a:t>to eliminate HIGH </a:t>
            </a:r>
            <a:r>
              <a:rPr lang="en-US" dirty="0" smtClean="0"/>
              <a:t>BIAS</a:t>
            </a:r>
            <a:r>
              <a:rPr lang="en-US" dirty="0" smtClean="0"/>
              <a:t>, and </a:t>
            </a:r>
            <a:r>
              <a:rPr lang="en-US" dirty="0" err="1" smtClean="0"/>
              <a:t>underfitting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92493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40"/>
            <a:ext cx="9144000" cy="51435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Fluent_Logo_hor_rev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5" cy="19595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AUDIENCE ENGINE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125" y="974389"/>
            <a:ext cx="7543734" cy="22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Problem Statement &amp; Background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Data Source and Features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Exploratory Data Analysis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Model Insights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287249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20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 smtClean="0"/>
              <a:t>users’ zip code, will use U.S. Census data to acquire Median Household Income of zip code where user </a:t>
            </a:r>
            <a:r>
              <a:rPr lang="en-US" dirty="0" smtClean="0"/>
              <a:t>resides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employment status to </a:t>
            </a:r>
            <a:r>
              <a:rPr lang="en-US" dirty="0" smtClean="0"/>
              <a:t>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Add media channel to dataset; what channel user entered a Fluent site (social, display, etc.)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833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92359"/>
            <a:ext cx="3971091" cy="110251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5191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583777"/>
            <a:ext cx="8229600" cy="339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Fluent is a performance-based customer acquisition </a:t>
            </a:r>
            <a:r>
              <a:rPr lang="en-US" dirty="0" smtClean="0"/>
              <a:t>platform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While </a:t>
            </a:r>
            <a:r>
              <a:rPr lang="en-US" dirty="0"/>
              <a:t>the company excels at customer acquisition, it must improve at selling merchandise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Problem statement: using user demographic data from July-August 2016, predict whether </a:t>
            </a:r>
            <a:r>
              <a:rPr lang="en-US" dirty="0"/>
              <a:t>a user visiting a Fluent site will buy an </a:t>
            </a:r>
            <a:r>
              <a:rPr lang="en-US" dirty="0" smtClean="0"/>
              <a:t>item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3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0219" y="4362450"/>
            <a:ext cx="1091381" cy="6104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4" cy="1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60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4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/>
              <a:t>placement of the CPA Wall fluctuates depending on the </a:t>
            </a:r>
            <a:r>
              <a:rPr lang="en-US" dirty="0" smtClean="0"/>
              <a:t>user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Generally e-commerce/retail sites have a ~3% conversion rate 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Given that there will be user attrition throughout our site, a purchase rate of 1.5% (based on the data set), for all registered users, is not awful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04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5" name="Content Placeholder 4" descr="2016-11-21_06-48-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99" r="-1789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rgbClr val="7F7F7F"/>
                </a:solidFill>
              </a:rPr>
              <a:pPr/>
              <a:t>5</a:t>
            </a:fld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7" name="Line Callout 3 6"/>
          <p:cNvSpPr/>
          <p:nvPr/>
        </p:nvSpPr>
        <p:spPr>
          <a:xfrm>
            <a:off x="102367" y="1410202"/>
            <a:ext cx="1484703" cy="1392397"/>
          </a:xfrm>
          <a:prstGeom prst="borderCallout3">
            <a:avLst>
              <a:gd name="adj1" fmla="val 102960"/>
              <a:gd name="adj2" fmla="val 49182"/>
              <a:gd name="adj3" fmla="val 151081"/>
              <a:gd name="adj4" fmla="val 49208"/>
              <a:gd name="adj5" fmla="val 154887"/>
              <a:gd name="adj6" fmla="val 50465"/>
              <a:gd name="adj7" fmla="val 155820"/>
              <a:gd name="adj8" fmla="val 10496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D1E39"/>
                </a:solidFill>
              </a:rPr>
              <a:t>Fluent user-base </a:t>
            </a:r>
            <a:r>
              <a:rPr lang="en-US" sz="1200" dirty="0" smtClean="0">
                <a:solidFill>
                  <a:srgbClr val="0D1E39"/>
                </a:solidFill>
              </a:rPr>
              <a:t>is </a:t>
            </a:r>
            <a:r>
              <a:rPr lang="en-US" sz="1200" dirty="0">
                <a:solidFill>
                  <a:srgbClr val="0D1E39"/>
                </a:solidFill>
              </a:rPr>
              <a:t>from the U.S. and is usually on his or her mobile device</a:t>
            </a:r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(chart from Smart Insights)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1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Buyer profile:</a:t>
            </a:r>
          </a:p>
          <a:p>
            <a:pPr lvl="1"/>
            <a:r>
              <a:rPr lang="en-US" dirty="0" smtClean="0"/>
              <a:t>Female </a:t>
            </a:r>
          </a:p>
          <a:p>
            <a:pPr lvl="1"/>
            <a:r>
              <a:rPr lang="en-US" dirty="0" smtClean="0"/>
              <a:t>&gt; 45 </a:t>
            </a:r>
            <a:r>
              <a:rPr lang="en-US" dirty="0"/>
              <a:t>years old. </a:t>
            </a:r>
            <a:endParaRPr lang="en-US" dirty="0" smtClean="0"/>
          </a:p>
          <a:p>
            <a:r>
              <a:rPr lang="en-US" dirty="0" smtClean="0"/>
              <a:t>Age </a:t>
            </a:r>
            <a:r>
              <a:rPr lang="en-US" dirty="0"/>
              <a:t>will have the most impact </a:t>
            </a:r>
            <a:endParaRPr lang="en-US" dirty="0" smtClean="0"/>
          </a:p>
          <a:p>
            <a:pPr lvl="1"/>
            <a:r>
              <a:rPr lang="en-US" dirty="0" smtClean="0"/>
              <a:t>an </a:t>
            </a:r>
            <a:r>
              <a:rPr lang="en-US" dirty="0"/>
              <a:t>older person typically tends to have more disposable </a:t>
            </a:r>
            <a:r>
              <a:rPr lang="en-US" dirty="0" smtClean="0"/>
              <a:t>income</a:t>
            </a:r>
          </a:p>
          <a:p>
            <a:r>
              <a:rPr lang="en-US" dirty="0" smtClean="0"/>
              <a:t>Random Forest model will work best on this dataset</a:t>
            </a:r>
          </a:p>
          <a:p>
            <a:pPr lvl="1"/>
            <a:r>
              <a:rPr lang="en-US" dirty="0" smtClean="0"/>
              <a:t>Since 1.5% of users in dataset are buyers, model must beat 98.5% dummy model accuracy 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75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-9338"/>
            <a:ext cx="9144000" cy="51435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Fluent_Logo_hor_rev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5" cy="19595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AUDIENCE ENGINE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125" y="974389"/>
            <a:ext cx="7543734" cy="22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Problem Statement &amp; Background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4F885"/>
                </a:solidFill>
              </a:rPr>
              <a:t>Data Source and Features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Exploratory Data Analysis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Model Insights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59081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636" y="1153456"/>
            <a:ext cx="6027693" cy="3394472"/>
          </a:xfrm>
        </p:spPr>
        <p:txBody>
          <a:bodyPr/>
          <a:lstStyle/>
          <a:p>
            <a:r>
              <a:rPr lang="en-US" dirty="0" smtClean="0"/>
              <a:t>60K observations</a:t>
            </a:r>
          </a:p>
          <a:p>
            <a:r>
              <a:rPr lang="en-US" dirty="0" smtClean="0"/>
              <a:t>11 features; 9 categorical</a:t>
            </a:r>
          </a:p>
          <a:p>
            <a:r>
              <a:rPr lang="en-US" dirty="0" smtClean="0"/>
              <a:t>Classifying a buyer:</a:t>
            </a:r>
          </a:p>
          <a:p>
            <a:pPr lvl="1"/>
            <a:r>
              <a:rPr lang="en-US" dirty="0" smtClean="0"/>
              <a:t>1 (Buyer)</a:t>
            </a:r>
          </a:p>
          <a:p>
            <a:pPr lvl="1"/>
            <a:r>
              <a:rPr lang="en-US" dirty="0" smtClean="0"/>
              <a:t>0 (Not a buyer)</a:t>
            </a:r>
          </a:p>
          <a:p>
            <a:r>
              <a:rPr lang="en-US" dirty="0" smtClean="0"/>
              <a:t>Transformations</a:t>
            </a:r>
          </a:p>
          <a:p>
            <a:pPr lvl="1"/>
            <a:r>
              <a:rPr lang="en-US" dirty="0" smtClean="0"/>
              <a:t>Grouped ESPs, created </a:t>
            </a:r>
            <a:r>
              <a:rPr lang="en-US" dirty="0" err="1" smtClean="0"/>
              <a:t>esp_group</a:t>
            </a:r>
            <a:r>
              <a:rPr lang="en-US" dirty="0" smtClean="0"/>
              <a:t> feature</a:t>
            </a:r>
          </a:p>
          <a:p>
            <a:pPr lvl="1"/>
            <a:r>
              <a:rPr lang="en-US" dirty="0" smtClean="0"/>
              <a:t>Grouped states, created region feature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774369" y="1097416"/>
            <a:ext cx="2292596" cy="2656890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2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smtClean="0"/>
              <a:t>Features include:</a:t>
            </a:r>
          </a:p>
          <a:p>
            <a:r>
              <a:rPr lang="en-US" sz="1200" dirty="0" smtClean="0"/>
              <a:t>Age</a:t>
            </a:r>
          </a:p>
          <a:p>
            <a:r>
              <a:rPr lang="en-US" sz="1200" dirty="0" smtClean="0"/>
              <a:t>Gender</a:t>
            </a:r>
          </a:p>
          <a:p>
            <a:r>
              <a:rPr lang="en-US" sz="1200" dirty="0" smtClean="0"/>
              <a:t>State</a:t>
            </a:r>
          </a:p>
          <a:p>
            <a:r>
              <a:rPr lang="en-US" sz="1200" dirty="0" smtClean="0"/>
              <a:t>ESP (email service provider)</a:t>
            </a:r>
          </a:p>
          <a:p>
            <a:r>
              <a:rPr lang="en-US" sz="1200" dirty="0" err="1" smtClean="0"/>
              <a:t>vag</a:t>
            </a:r>
            <a:r>
              <a:rPr lang="en-US" sz="1200" dirty="0" smtClean="0"/>
              <a:t> </a:t>
            </a:r>
          </a:p>
          <a:p>
            <a:r>
              <a:rPr lang="en-US" sz="1200" dirty="0" err="1"/>
              <a:t>v</a:t>
            </a:r>
            <a:r>
              <a:rPr lang="en-US" sz="1200" dirty="0" err="1" smtClean="0"/>
              <a:t>al</a:t>
            </a:r>
            <a:r>
              <a:rPr lang="en-US" sz="1200" dirty="0" smtClean="0"/>
              <a:t> </a:t>
            </a:r>
          </a:p>
          <a:p>
            <a:r>
              <a:rPr lang="en-US" sz="1200" dirty="0"/>
              <a:t>v</a:t>
            </a:r>
            <a:r>
              <a:rPr lang="en-US" sz="1200" dirty="0" smtClean="0"/>
              <a:t>as </a:t>
            </a:r>
          </a:p>
          <a:p>
            <a:r>
              <a:rPr lang="en-US" sz="1200" dirty="0" err="1"/>
              <a:t>v</a:t>
            </a:r>
            <a:r>
              <a:rPr lang="en-US" sz="1200" dirty="0" err="1" smtClean="0"/>
              <a:t>aq</a:t>
            </a:r>
            <a:r>
              <a:rPr lang="en-US" sz="1200" dirty="0" smtClean="0"/>
              <a:t> </a:t>
            </a:r>
          </a:p>
          <a:p>
            <a:r>
              <a:rPr lang="en-US" sz="1200" dirty="0"/>
              <a:t>v</a:t>
            </a:r>
            <a:r>
              <a:rPr lang="en-US" sz="1200" dirty="0" smtClean="0"/>
              <a:t>2m </a:t>
            </a:r>
          </a:p>
          <a:p>
            <a:r>
              <a:rPr lang="en-US" sz="1200" dirty="0" err="1" smtClean="0"/>
              <a:t>CPAWallBuyer</a:t>
            </a:r>
            <a:endParaRPr lang="en-US" sz="1200" dirty="0" smtClean="0"/>
          </a:p>
          <a:p>
            <a:r>
              <a:rPr lang="en-US" sz="1200" dirty="0"/>
              <a:t>c</a:t>
            </a:r>
            <a:r>
              <a:rPr lang="en-US" sz="1200" dirty="0" smtClean="0"/>
              <a:t>ount(0)</a:t>
            </a:r>
          </a:p>
        </p:txBody>
      </p:sp>
    </p:spTree>
    <p:extLst>
      <p:ext uri="{BB962C8B-B14F-4D97-AF65-F5344CB8AC3E}">
        <p14:creationId xmlns:p14="http://schemas.microsoft.com/office/powerpoint/2010/main" val="297350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C555E-B7CD-C24D-9900-B3C32FDD151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-18677"/>
            <a:ext cx="9144000" cy="5143500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Fluent_Logo_hor_rev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38" y="4621126"/>
            <a:ext cx="891175" cy="19595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022020" y="4645133"/>
            <a:ext cx="1476302" cy="201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5" dirty="0">
                <a:solidFill>
                  <a:schemeClr val="accent2"/>
                </a:solidFill>
                <a:latin typeface="Calibri"/>
                <a:cs typeface="Calibri"/>
              </a:rPr>
              <a:t>THE AGILE AUDIENCE ENGINE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4125" y="974389"/>
            <a:ext cx="7543734" cy="229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Problem Statement &amp; Background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Data Source and Features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14F885"/>
                </a:solidFill>
              </a:rPr>
              <a:t>Exploratory Data Analysis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Model Insight</a:t>
            </a:r>
          </a:p>
          <a:p>
            <a:pPr marL="627063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15479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rgbClr val="262A30"/>
      </a:dk1>
      <a:lt1>
        <a:sysClr val="window" lastClr="FFFFFF"/>
      </a:lt1>
      <a:dk2>
        <a:srgbClr val="0D1E39"/>
      </a:dk2>
      <a:lt2>
        <a:srgbClr val="E3E9E2"/>
      </a:lt2>
      <a:accent1>
        <a:srgbClr val="00F8FF"/>
      </a:accent1>
      <a:accent2>
        <a:srgbClr val="14F885"/>
      </a:accent2>
      <a:accent3>
        <a:srgbClr val="6ADA06"/>
      </a:accent3>
      <a:accent4>
        <a:srgbClr val="40C9F2"/>
      </a:accent4>
      <a:accent5>
        <a:srgbClr val="063FDD"/>
      </a:accent5>
      <a:accent6>
        <a:srgbClr val="C5F700"/>
      </a:accent6>
      <a:hlink>
        <a:srgbClr val="3DD7FF"/>
      </a:hlink>
      <a:folHlink>
        <a:srgbClr val="9A13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529</Words>
  <Application>Microsoft Macintosh PowerPoint</Application>
  <PresentationFormat>On-screen Show (16:9)</PresentationFormat>
  <Paragraphs>128</Paragraphs>
  <Slides>21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Predicting a Buyer</vt:lpstr>
      <vt:lpstr>Agenda</vt:lpstr>
      <vt:lpstr>PowerPoint Presentation</vt:lpstr>
      <vt:lpstr>Background</vt:lpstr>
      <vt:lpstr>Background</vt:lpstr>
      <vt:lpstr>Hypothesis</vt:lpstr>
      <vt:lpstr>Agenda</vt:lpstr>
      <vt:lpstr>Dataset</vt:lpstr>
      <vt:lpstr>Agenda</vt:lpstr>
      <vt:lpstr>Outcome/Dependent Variable: Buyer</vt:lpstr>
      <vt:lpstr>Age Feature</vt:lpstr>
      <vt:lpstr>Region Feature</vt:lpstr>
      <vt:lpstr>Gender Feature</vt:lpstr>
      <vt:lpstr>Agenda</vt:lpstr>
      <vt:lpstr>Random Forest: F1 Scores</vt:lpstr>
      <vt:lpstr>Random Forest: Feature Importance</vt:lpstr>
      <vt:lpstr>Random Forest: Learning Curve</vt:lpstr>
      <vt:lpstr>Agenda</vt:lpstr>
      <vt:lpstr>Inference</vt:lpstr>
      <vt:lpstr>Next Steps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2016-10-06T19:20:31Z</dcterms:created>
  <dcterms:modified xsi:type="dcterms:W3CDTF">2017-02-03T01:36:56Z</dcterms:modified>
</cp:coreProperties>
</file>